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Raleway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5260DF-FCEC-4F35-BEF4-0D9FA704CB65}">
  <a:tblStyle styleId="{A85260DF-FCEC-4F35-BEF4-0D9FA704CB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ontserra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-bold.fntdata"/><Relationship Id="rId10" Type="http://schemas.openxmlformats.org/officeDocument/2006/relationships/slide" Target="slides/slide4.xml"/><Relationship Id="rId54" Type="http://schemas.openxmlformats.org/officeDocument/2006/relationships/font" Target="fonts/Raleway-regular.fntdata"/><Relationship Id="rId13" Type="http://schemas.openxmlformats.org/officeDocument/2006/relationships/slide" Target="slides/slide7.xml"/><Relationship Id="rId57" Type="http://schemas.openxmlformats.org/officeDocument/2006/relationships/font" Target="fonts/Raleway-boldItalic.fntdata"/><Relationship Id="rId12" Type="http://schemas.openxmlformats.org/officeDocument/2006/relationships/slide" Target="slides/slide6.xml"/><Relationship Id="rId56" Type="http://schemas.openxmlformats.org/officeDocument/2006/relationships/font" Target="fonts/Raleway-italic.fntdata"/><Relationship Id="rId15" Type="http://schemas.openxmlformats.org/officeDocument/2006/relationships/slide" Target="slides/slide9.xml"/><Relationship Id="rId59" Type="http://schemas.openxmlformats.org/officeDocument/2006/relationships/font" Target="fonts/Montserrat-bold.fntdata"/><Relationship Id="rId14" Type="http://schemas.openxmlformats.org/officeDocument/2006/relationships/slide" Target="slides/slide8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f99e57ff1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f99e57ff1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[Maria]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PT">
                <a:solidFill>
                  <a:schemeClr val="dk1"/>
                </a:solidFill>
              </a:rPr>
              <a:t>estes aparelhos comunicam com os sensores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PT">
                <a:solidFill>
                  <a:schemeClr val="dk1"/>
                </a:solidFill>
              </a:rPr>
              <a:t>os dados vêm dos sensores para ao broker central através de MQTT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PT">
                <a:solidFill>
                  <a:schemeClr val="dk1"/>
                </a:solidFill>
              </a:rPr>
              <a:t>a nossa app, que é um serviço Flask, comunica com o broker para obtenção dos dados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PT">
                <a:solidFill>
                  <a:schemeClr val="dk1"/>
                </a:solidFill>
              </a:rPr>
              <a:t>os dados do broker são persistidos na base de dados (Sqlite)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PT">
                <a:solidFill>
                  <a:schemeClr val="dk1"/>
                </a:solidFill>
              </a:rPr>
              <a:t>a nossa app que acede a base de dados através de uma api externa para obtenção de valores persistidos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PT">
                <a:solidFill>
                  <a:schemeClr val="dk1"/>
                </a:solidFill>
              </a:rPr>
              <a:t>o gunicorn cria um servidor que hospeda a aplicação web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pt-PT">
                <a:solidFill>
                  <a:schemeClr val="dk1"/>
                </a:solidFill>
              </a:rPr>
              <a:t>o nginx é um servidor de proxy reverso que encaminha os pedidos https para o web server Gunicorn através de um socket unix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fed1949b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fed1949b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[Luisa]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bf6f7299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bf6f729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[Luisa]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fc640c8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fc640c8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[Luisa]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0036135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0036135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[Luisa]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bf6f729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bf6f729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[Luisa]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00ac949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00ac949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[Luisa]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6caf7a17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6caf7a17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[Pedro]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fadbd9cf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fadbd9cf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[Pedro]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fb5eb5d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fb5eb5d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[Pedro]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fed1949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fed1949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6caf7a17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6caf7a17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[Pedro]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0036135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0036135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[Pedro]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00bc1761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00bc1761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[Luisa]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00bc1761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00bc1761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[Luisa]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6caf7a1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6caf7a1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[Diogo]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0021eab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0021eab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[Diogo]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Falta explicar aqui que colocar a OBU a enviar os dados não foi linear - explicar o que tiveram de fazer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Smartphones - OBU - RSU -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fed1959f3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fed1959f3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[Diogo]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6d22540d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6d22540d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[Diogo]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00ac949c9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00ac949c9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[Hugo]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6d22540d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6d22540d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[Hugo]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fb5eb5da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fb5eb5da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[Hugo]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00ac949c9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00ac949c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bf6f7299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bf6f7299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[Hugo]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00ac949c9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00ac949c9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[Hugo]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fed1949b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fed1949b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fb5eb5d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fb5eb5d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[Maria]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fed1959f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fed1959f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[Maria]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fed1959f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fed1959f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[Maria]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fed1959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fed1959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[Maria]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fed1959f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fed1959f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[Maria]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fed1959f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fed1959f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[Maria]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fb5eb5da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fb5eb5da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[Hugo]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fed1958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fed1958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[Hugo]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0036135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0036135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[Hugo]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00bc1761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00bc1761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[Hugo]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00bc1761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00bc1761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(considering video cameras also as sensors)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00bc1761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00bc1761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fadbd9cfa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fadbd9cfa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fed1959f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fed1959f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fadbd9cf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fadbd9cf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fadbd9cf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fadbd9cf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[Hugo]</a:t>
            </a:r>
            <a:endParaRPr sz="17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(considering video cameras also as sensors)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00ac949c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00ac949c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[Hugo]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fac98aad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fac98aad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[Maria]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fac98aa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fac98a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[Maria]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fb5ebe3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fb5ebe3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[Maria]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gif"/><Relationship Id="rId4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Relationship Id="rId6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50" y="1754850"/>
            <a:ext cx="7271100" cy="228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40500" y="482350"/>
            <a:ext cx="7106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500">
                <a:latin typeface="Raleway"/>
                <a:ea typeface="Raleway"/>
                <a:cs typeface="Raleway"/>
                <a:sym typeface="Raleway"/>
              </a:rPr>
              <a:t>Mobility platform in Aveiro Tech City Living Lab Infrastructure</a:t>
            </a:r>
            <a:endParaRPr sz="3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1750" y="3791275"/>
            <a:ext cx="3785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/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Diogo Mendes, 88801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/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Hugo Leal, 93059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/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Luísa Amaral, 93001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/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Maria Cunha, 93089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Pedro Loureiro, 92953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51750" y="1884400"/>
            <a:ext cx="330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Milestone 4</a:t>
            </a:r>
            <a:endParaRPr sz="12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072175" y="4191475"/>
            <a:ext cx="1971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Supervisors: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Dr.</a:t>
            </a:r>
            <a:r>
              <a:rPr baseline="30000" lang="pt-PT" sz="13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 Susana Sargento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Dr. Pedro Rito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ograma de Observação por Pares | Encontro para conhecimento do programa  dia 15 de outubro"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64717" t="0"/>
          <a:stretch/>
        </p:blipFill>
        <p:spPr>
          <a:xfrm>
            <a:off x="8518775" y="99050"/>
            <a:ext cx="570925" cy="6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617875" y="216875"/>
            <a:ext cx="8120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Architecture of the project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25" y="789575"/>
            <a:ext cx="5924825" cy="42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-150" y="1754850"/>
            <a:ext cx="7271100" cy="228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251750" y="924800"/>
            <a:ext cx="710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800">
                <a:latin typeface="Raleway"/>
                <a:ea typeface="Raleway"/>
                <a:cs typeface="Raleway"/>
                <a:sym typeface="Raleway"/>
              </a:rPr>
              <a:t>Data Acquisition</a:t>
            </a:r>
            <a:endParaRPr sz="3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617875" y="216875"/>
            <a:ext cx="8120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Detection Module (I)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083300"/>
            <a:ext cx="62022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of a Nvidia Software Development Kit, DeepStream, which was installed in two Jetson Nanos to allow video streaming analysis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Detection of people, vehicles, two wheeler vehicles and moliceiros using python scripts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sent to two topics of each local broker and then received by IT’s central MQTT broker to be persisted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web application backend receives the data and displays it in the dashboard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11775" r="8498" t="0"/>
          <a:stretch/>
        </p:blipFill>
        <p:spPr>
          <a:xfrm>
            <a:off x="6698825" y="1083300"/>
            <a:ext cx="1773624" cy="1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4">
            <a:alphaModFix/>
          </a:blip>
          <a:srcRect b="0" l="0" r="0" t="32560"/>
          <a:stretch/>
        </p:blipFill>
        <p:spPr>
          <a:xfrm>
            <a:off x="6892438" y="3034925"/>
            <a:ext cx="1386400" cy="13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617875" y="216875"/>
            <a:ext cx="8120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Detection Module (II)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aphicFrame>
        <p:nvGraphicFramePr>
          <p:cNvPr id="158" name="Google Shape;158;p25"/>
          <p:cNvGraphicFramePr/>
          <p:nvPr/>
        </p:nvGraphicFramePr>
        <p:xfrm>
          <a:off x="564600" y="117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{A85260DF-FCEC-4F35-BEF4-0D9FA704CB65}</a:tableStyleId>
              </a:tblPr>
              <a:tblGrid>
                <a:gridCol w="4029125"/>
                <a:gridCol w="4029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Problem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Solution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 of frames due to clock discrepancies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Script adjusted based on information  found in Nvidia forums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Values very high due to noise in the image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Search of false detection patterns to filter of unwanted areas and adjustment of the threshold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DeepStream model to perform </a:t>
                      </a:r>
                      <a:r>
                        <a:rPr i="1"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moliceiros</a:t>
                      </a: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detection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 of python library OpenCV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Impossibility of using OpenCV and DeepStream at the same time in the same Jetson Nano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 be solved in future work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617875" y="216875"/>
            <a:ext cx="8120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Detection Module (III)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923875"/>
            <a:ext cx="85206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Three 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positions of the camera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25" y="1534075"/>
            <a:ext cx="2967550" cy="22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225" y="1570250"/>
            <a:ext cx="2848750" cy="21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249" y="2431050"/>
            <a:ext cx="3046099" cy="22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378125" y="3757425"/>
            <a:ext cx="261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 + People position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2992250" y="4659925"/>
            <a:ext cx="19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People</a:t>
            </a: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 position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6071125" y="3681225"/>
            <a:ext cx="26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Cars + People</a:t>
            </a: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 position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617875" y="216875"/>
            <a:ext cx="8120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Detection Module (IV)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655100"/>
            <a:ext cx="4380300" cy="18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Detection of people, vehicles, two wheeler vehicles and moliceiros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Frame processing of 30 FPS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25295" l="32303" r="19654" t="9105"/>
          <a:stretch/>
        </p:blipFill>
        <p:spPr>
          <a:xfrm>
            <a:off x="4821050" y="1116575"/>
            <a:ext cx="3789101" cy="291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617875" y="216875"/>
            <a:ext cx="8120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Detection Module (V)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4174" l="0" r="0" t="7392"/>
          <a:stretch/>
        </p:blipFill>
        <p:spPr>
          <a:xfrm>
            <a:off x="1716413" y="1002850"/>
            <a:ext cx="6756026" cy="3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 rotWithShape="1">
          <a:blip r:embed="rId4">
            <a:alphaModFix/>
          </a:blip>
          <a:srcRect b="0" l="26067" r="15115" t="0"/>
          <a:stretch/>
        </p:blipFill>
        <p:spPr>
          <a:xfrm>
            <a:off x="303925" y="1452150"/>
            <a:ext cx="1185224" cy="26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5120725" y="3233725"/>
            <a:ext cx="1648800" cy="64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WiFi Detection </a:t>
            </a:r>
            <a:r>
              <a:rPr lang="pt-PT" sz="2800">
                <a:latin typeface="Raleway"/>
                <a:ea typeface="Raleway"/>
                <a:cs typeface="Raleway"/>
                <a:sym typeface="Raleway"/>
              </a:rPr>
              <a:t>Module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(I)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Detection of devices near the smart lamp posts through WiFi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Estimation of the current number of devices in real time as well as the number of different people that pass near the Smart Lamp Posts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 data to the central broker in order to be persisted and shown in the web application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612125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WiFi Detection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Module (II)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923875"/>
            <a:ext cx="8584200" cy="3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sniffing module captures WiFi </a:t>
            </a: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probe request </a:t>
            </a: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packets through the APU’s/OBU’s wireless network adapter set in monitor mode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 time a new packet is captured, the handler extracts the sender’s mac address and stores it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current nearby MAC addresses are stored in a list and deleted after 5 seconds of not emitting probe requests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unique devices are stored in a set which is cleared in intervals of 10 minutes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data is sent to the 2 topics of each local broker and then is received by the IT’s central MQTT Broker where data is persisted.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WiFi Detection Module (III)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2" name="Google Shape;212;p31"/>
          <p:cNvGraphicFramePr/>
          <p:nvPr/>
        </p:nvGraphicFramePr>
        <p:xfrm>
          <a:off x="542875" y="161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{A85260DF-FCEC-4F35-BEF4-0D9FA704CB65}</a:tableStyleId>
              </a:tblPr>
              <a:tblGrid>
                <a:gridCol w="4029125"/>
                <a:gridCol w="4029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Problem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Solution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sniffing module used 100% of the APU’s CPU which led to a crash in the APU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 of another program to capture and filter packets </a:t>
                      </a:r>
                      <a:r>
                        <a:rPr lang="pt-PT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 order to diminish the CPU usage</a:t>
                      </a: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</a:t>
                      </a:r>
                      <a:r>
                        <a:rPr i="1"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pyshark</a:t>
                      </a:r>
                      <a:endParaRPr i="1"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Routers probe requests were being counted as a device 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Exclud</a:t>
                      </a: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</a:t>
                      </a: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packets that contained an SSID and that were not broadcasted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Very high number of devices detected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Adjusted the </a:t>
                      </a:r>
                      <a:r>
                        <a:rPr lang="pt-PT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detected </a:t>
                      </a: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packages time to live to obtain more accurate results</a:t>
                      </a:r>
                      <a:endParaRPr sz="1500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-150" y="1754850"/>
            <a:ext cx="7271100" cy="228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251750" y="924800"/>
            <a:ext cx="710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800"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3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WiFi Detection </a:t>
            </a:r>
            <a:r>
              <a:rPr lang="pt-PT" sz="2750">
                <a:latin typeface="Raleway"/>
                <a:ea typeface="Raleway"/>
                <a:cs typeface="Raleway"/>
                <a:sym typeface="Raleway"/>
              </a:rPr>
              <a:t>Module (IV)</a:t>
            </a:r>
            <a:endParaRPr sz="275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1762075"/>
            <a:ext cx="433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are able to detect devices near the Smart Lamp Posts with a good level of confidence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2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100" y="743188"/>
            <a:ext cx="2697625" cy="397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WiFi Detection </a:t>
            </a:r>
            <a:r>
              <a:rPr lang="pt-PT" sz="2750">
                <a:latin typeface="Raleway"/>
                <a:ea typeface="Raleway"/>
                <a:cs typeface="Raleway"/>
                <a:sym typeface="Raleway"/>
              </a:rPr>
              <a:t>Module (V)</a:t>
            </a:r>
            <a:endParaRPr sz="275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125" y="1092063"/>
            <a:ext cx="2039399" cy="36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875" y="1209300"/>
            <a:ext cx="4546924" cy="341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>
            <a:off x="4678227" y="2345406"/>
            <a:ext cx="302400" cy="761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50" y="648350"/>
            <a:ext cx="8762501" cy="38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4">
            <a:alphaModFix/>
          </a:blip>
          <a:srcRect b="27330" l="11567" r="0" t="0"/>
          <a:stretch/>
        </p:blipFill>
        <p:spPr>
          <a:xfrm>
            <a:off x="5844875" y="166400"/>
            <a:ext cx="3108375" cy="15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2375"/>
            <a:ext cx="8839203" cy="387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2520">
                <a:latin typeface="Raleway"/>
                <a:ea typeface="Raleway"/>
                <a:cs typeface="Raleway"/>
                <a:sym typeface="Raleway"/>
              </a:rPr>
              <a:t>OBUs (On-Board Units) (I)</a:t>
            </a:r>
            <a:endParaRPr sz="252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620">
              <a:solidFill>
                <a:schemeClr val="dk2"/>
              </a:solidFill>
            </a:endParaRPr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311700" y="1039600"/>
            <a:ext cx="8520600" cy="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Estimation of the number of people inside moliceiros using detection of devices through WiFi Detection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 rotWithShape="1">
          <a:blip r:embed="rId3">
            <a:alphaModFix/>
          </a:blip>
          <a:srcRect b="10391" l="0" r="0" t="12519"/>
          <a:stretch/>
        </p:blipFill>
        <p:spPr>
          <a:xfrm>
            <a:off x="5973925" y="1692625"/>
            <a:ext cx="2491099" cy="25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6435" l="0" r="0" t="28362"/>
          <a:stretch/>
        </p:blipFill>
        <p:spPr>
          <a:xfrm>
            <a:off x="4015700" y="3294250"/>
            <a:ext cx="1830550" cy="159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311700" y="1797700"/>
            <a:ext cx="4186800" cy="15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OBU includes 2 batteries, 1 APU and 1 GPS module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Visualization of the location of the moliceiros via the GPS coordinates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5175750" y="2850650"/>
            <a:ext cx="2007425" cy="395225"/>
          </a:xfrm>
          <a:custGeom>
            <a:rect b="b" l="l" r="r" t="t"/>
            <a:pathLst>
              <a:path extrusionOk="0" h="15809" w="80297">
                <a:moveTo>
                  <a:pt x="0" y="15809"/>
                </a:moveTo>
                <a:cubicBezTo>
                  <a:pt x="2438" y="6042"/>
                  <a:pt x="16095" y="1562"/>
                  <a:pt x="26120" y="652"/>
                </a:cubicBezTo>
                <a:cubicBezTo>
                  <a:pt x="44197" y="-989"/>
                  <a:pt x="63074" y="405"/>
                  <a:pt x="80297" y="6134"/>
                </a:cubicBezTo>
              </a:path>
            </a:pathLst>
          </a:cu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2520">
                <a:latin typeface="Raleway"/>
                <a:ea typeface="Raleway"/>
                <a:cs typeface="Raleway"/>
                <a:sym typeface="Raleway"/>
              </a:rPr>
              <a:t>OBUs (On-Board Units) (II)</a:t>
            </a:r>
            <a:endParaRPr sz="252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620">
              <a:solidFill>
                <a:schemeClr val="dk2"/>
              </a:solidFill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311700" y="1039600"/>
            <a:ext cx="8520600" cy="16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OBUs in </a:t>
            </a:r>
            <a:r>
              <a:rPr i="1"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not </a:t>
            </a: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have direct connection to the internet/ATCLL’s network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the smart lamp posts near the </a:t>
            </a:r>
            <a:r>
              <a:rPr i="1"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Ria de Aveiro</a:t>
            </a: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(RSUs) the OBUs send data through WAVE to the central server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25" y="2725725"/>
            <a:ext cx="7736143" cy="21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7" name="Google Shape;267;p38"/>
          <p:cNvGraphicFramePr/>
          <p:nvPr/>
        </p:nvGraphicFramePr>
        <p:xfrm>
          <a:off x="450725" y="112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{A85260DF-FCEC-4F35-BEF4-0D9FA704CB65}</a:tableStyleId>
              </a:tblPr>
              <a:tblGrid>
                <a:gridCol w="4121275"/>
                <a:gridCol w="4121275"/>
              </a:tblGrid>
              <a:tr h="58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Problem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Solution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</a:tr>
              <a:tr h="58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Low Signal Strength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Repositioned the OBU to a higher open place in the moliceiros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9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Higher than expected battery </a:t>
                      </a: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consumption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Placed two batteries </a:t>
                      </a:r>
                      <a:r>
                        <a:rPr lang="pt-PT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 parallel</a:t>
                      </a: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per OBU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9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Very high number of devices detected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Adjusted the </a:t>
                      </a:r>
                      <a:r>
                        <a:rPr lang="pt-PT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detected </a:t>
                      </a: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packages time to live to obtain more accurate results</a:t>
                      </a:r>
                      <a:endParaRPr sz="1500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68" name="Google Shape;268;p38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2520">
                <a:latin typeface="Raleway"/>
                <a:ea typeface="Raleway"/>
                <a:cs typeface="Raleway"/>
                <a:sym typeface="Raleway"/>
              </a:rPr>
              <a:t>OBUs (On-Board Units) (III)</a:t>
            </a:r>
            <a:endParaRPr sz="252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62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PT" sz="2520">
                <a:latin typeface="Raleway"/>
                <a:ea typeface="Raleway"/>
                <a:cs typeface="Raleway"/>
                <a:sym typeface="Raleway"/>
              </a:rPr>
              <a:t>OBUs (On-Board Units) (IV)</a:t>
            </a:r>
            <a:endParaRPr sz="252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620">
              <a:solidFill>
                <a:schemeClr val="dk2"/>
              </a:solidFill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75" y="1328000"/>
            <a:ext cx="5055600" cy="27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 rotWithShape="1">
          <a:blip r:embed="rId4">
            <a:alphaModFix/>
          </a:blip>
          <a:srcRect b="0" l="0" r="0" t="3512"/>
          <a:stretch/>
        </p:blipFill>
        <p:spPr>
          <a:xfrm>
            <a:off x="6019150" y="764750"/>
            <a:ext cx="2277626" cy="390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/>
          <p:nvPr/>
        </p:nvSpPr>
        <p:spPr>
          <a:xfrm>
            <a:off x="-150" y="1754850"/>
            <a:ext cx="7271100" cy="228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 txBox="1"/>
          <p:nvPr/>
        </p:nvSpPr>
        <p:spPr>
          <a:xfrm>
            <a:off x="251750" y="924800"/>
            <a:ext cx="710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800">
                <a:latin typeface="Raleway"/>
                <a:ea typeface="Raleway"/>
                <a:cs typeface="Raleway"/>
                <a:sym typeface="Raleway"/>
              </a:rPr>
              <a:t>Web Application</a:t>
            </a:r>
            <a:endParaRPr sz="3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latin typeface="Raleway"/>
                <a:ea typeface="Raleway"/>
                <a:cs typeface="Raleway"/>
                <a:sym typeface="Raleway"/>
              </a:rPr>
              <a:t>Web Application - Goals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 the collected data from the sensors in real-time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Cars, People, Devices.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 </a:t>
            </a:r>
            <a:r>
              <a:rPr i="1"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moving in a map based on the GPS location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Show past-time data from the sensors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Based on user’s input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 24 hours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1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624625" y="21687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Context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59775" y="972325"/>
            <a:ext cx="5457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Aveiro there are 44 stations installed and interconnected with fibre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stations contain environmental sensors, radars, LIDARs, video cameras and computer edge units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infrastructure is connected to the data center in IT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build a tech city living lab as a complete </a:t>
            </a: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connected</a:t>
            </a: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city to experiment future services and applications in a real environment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65"/>
          </a:p>
        </p:txBody>
      </p:sp>
      <p:sp>
        <p:nvSpPr>
          <p:cNvPr id="72" name="Google Shape;72;p15"/>
          <p:cNvSpPr txBox="1"/>
          <p:nvPr/>
        </p:nvSpPr>
        <p:spPr>
          <a:xfrm>
            <a:off x="5936025" y="4175050"/>
            <a:ext cx="291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50">
                <a:highlight>
                  <a:srgbClr val="B6D7A8"/>
                </a:highlight>
                <a:latin typeface="Open Sans"/>
                <a:ea typeface="Open Sans"/>
                <a:cs typeface="Open Sans"/>
                <a:sym typeface="Open Sans"/>
              </a:rPr>
              <a:t>green home</a:t>
            </a:r>
            <a:r>
              <a:rPr lang="pt-PT" sz="950">
                <a:latin typeface="Open Sans"/>
                <a:ea typeface="Open Sans"/>
                <a:cs typeface="Open Sans"/>
                <a:sym typeface="Open Sans"/>
              </a:rPr>
              <a:t> → buildings</a:t>
            </a:r>
            <a:endParaRPr sz="9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50">
                <a:solidFill>
                  <a:schemeClr val="dk1"/>
                </a:solidFill>
                <a:highlight>
                  <a:srgbClr val="6BC5FF"/>
                </a:highlight>
                <a:latin typeface="Open Sans"/>
                <a:ea typeface="Open Sans"/>
                <a:cs typeface="Open Sans"/>
                <a:sym typeface="Open Sans"/>
              </a:rPr>
              <a:t>blue pins</a:t>
            </a:r>
            <a:r>
              <a:rPr lang="pt-PT" sz="950">
                <a:latin typeface="Open Sans"/>
                <a:ea typeface="Open Sans"/>
                <a:cs typeface="Open Sans"/>
                <a:sym typeface="Open Sans"/>
              </a:rPr>
              <a:t> → smart lamp posts</a:t>
            </a:r>
            <a:endParaRPr sz="9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437" y="1087275"/>
            <a:ext cx="2955875" cy="2968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/>
          <p:nvPr/>
        </p:nvSpPr>
        <p:spPr>
          <a:xfrm>
            <a:off x="-150" y="1754850"/>
            <a:ext cx="7271100" cy="228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2"/>
          <p:cNvSpPr txBox="1"/>
          <p:nvPr/>
        </p:nvSpPr>
        <p:spPr>
          <a:xfrm>
            <a:off x="251750" y="924800"/>
            <a:ext cx="710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800">
                <a:latin typeface="Raleway"/>
                <a:ea typeface="Raleway"/>
                <a:cs typeface="Raleway"/>
                <a:sym typeface="Raleway"/>
              </a:rPr>
              <a:t>Web Application - Back End</a:t>
            </a:r>
            <a:endParaRPr sz="3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Back End</a:t>
            </a:r>
            <a:r>
              <a:rPr lang="pt-PT" sz="2800"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Problems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2" name="Google Shape;302;p43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3" name="Google Shape;303;p43"/>
          <p:cNvGraphicFramePr/>
          <p:nvPr/>
        </p:nvGraphicFramePr>
        <p:xfrm>
          <a:off x="450725" y="138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{A85260DF-FCEC-4F35-BEF4-0D9FA704CB65}</a:tableStyleId>
              </a:tblPr>
              <a:tblGrid>
                <a:gridCol w="4121275"/>
                <a:gridCol w="4121275"/>
              </a:tblGrid>
              <a:tr h="58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Problem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Solution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</a:tr>
              <a:tr h="58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Web</a:t>
                      </a: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Sockets didn’t send any data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 of Server Sent Events (SSEs)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9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SSEs have a maximum of 6 events at a time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Optimization of  the number of SSEs used	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  <a:tr h="90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Access to the cameras API was limited because it was closed-sourced 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Reverse engineering of the camera’s API to access its controls from the Back End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Back End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- Results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311700" y="1228675"/>
            <a:ext cx="85206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End service : Flask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Subscription to the central broker topics to obtain the real time data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 to an external API to obtain persisted data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of Server Sent Events (SSE) to send the data to the dashboard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 of an API to simplify and facilitate the 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information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of an account system, to manage access to certain information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/>
          <p:nvPr/>
        </p:nvSpPr>
        <p:spPr>
          <a:xfrm>
            <a:off x="-150" y="1754850"/>
            <a:ext cx="7271100" cy="228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5"/>
          <p:cNvSpPr txBox="1"/>
          <p:nvPr/>
        </p:nvSpPr>
        <p:spPr>
          <a:xfrm>
            <a:off x="251750" y="924800"/>
            <a:ext cx="710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800">
                <a:latin typeface="Raleway"/>
                <a:ea typeface="Raleway"/>
                <a:cs typeface="Raleway"/>
                <a:sym typeface="Raleway"/>
              </a:rPr>
              <a:t>Web Application - Front End</a:t>
            </a:r>
            <a:endParaRPr sz="3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Front End</a:t>
            </a:r>
            <a:r>
              <a:rPr lang="pt-PT" sz="28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- Results (I)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311700" y="1000075"/>
            <a:ext cx="85206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 and People Detection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pt-PT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 that allows users to switch between Smart Lamp Posts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388" y="2096100"/>
            <a:ext cx="5837223" cy="27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Front End</a:t>
            </a:r>
            <a:r>
              <a:rPr lang="pt-PT" sz="28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- Results (II)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311700" y="1000075"/>
            <a:ext cx="85206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 and People Detection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 data of real time sniffing, people, cars, two wheelers and moliceiros detection in cards, based on location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500" y="2418575"/>
            <a:ext cx="5587277" cy="23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Front End</a:t>
            </a:r>
            <a:r>
              <a:rPr lang="pt-PT" sz="28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- Results (III)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8" name="Google Shape;338;p48"/>
          <p:cNvSpPr txBox="1"/>
          <p:nvPr>
            <p:ph idx="1" type="body"/>
          </p:nvPr>
        </p:nvSpPr>
        <p:spPr>
          <a:xfrm>
            <a:off x="311700" y="1000075"/>
            <a:ext cx="85206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 and People Detection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Visualization of past values in a chart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According to a date and time filter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 24 hours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 10 real-time values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8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475" y="2993700"/>
            <a:ext cx="5123825" cy="167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Front End</a:t>
            </a:r>
            <a:r>
              <a:rPr lang="pt-PT" sz="28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- Results (IV)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6" name="Google Shape;346;p49"/>
          <p:cNvSpPr txBox="1"/>
          <p:nvPr>
            <p:ph idx="1" type="body"/>
          </p:nvPr>
        </p:nvSpPr>
        <p:spPr>
          <a:xfrm>
            <a:off x="311700" y="1000075"/>
            <a:ext cx="85206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 information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 data of real time sniffing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moliceiros in cards, for each moliceiro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 </a:t>
            </a:r>
            <a:r>
              <a:rPr i="1" lang="pt-PT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</a:t>
            </a:r>
            <a:r>
              <a:rPr lang="pt-PT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’s locations in map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49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 rotWithShape="1">
          <a:blip r:embed="rId3">
            <a:alphaModFix/>
          </a:blip>
          <a:srcRect b="4432" l="0" r="941" t="11463"/>
          <a:stretch/>
        </p:blipFill>
        <p:spPr>
          <a:xfrm>
            <a:off x="2332075" y="2641025"/>
            <a:ext cx="4479850" cy="213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Front End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- Results (V)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1000075"/>
            <a:ext cx="58200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 information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 general statistics of moliceiros in a day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daily trips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pt-P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Average trips per hour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Montserrat"/>
              <a:buChar char="○"/>
            </a:pPr>
            <a:r>
              <a:rPr lang="pt-P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Trips in the last hour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50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825" y="3337327"/>
            <a:ext cx="7167051" cy="15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Front End</a:t>
            </a:r>
            <a:r>
              <a:rPr lang="pt-PT" sz="28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- Results (VI)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311700" y="1000075"/>
            <a:ext cx="85206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 information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Visualization of past values in a chart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According to a date and time filter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 24 hours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 10 real-time values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100" y="1000648"/>
            <a:ext cx="3892774" cy="17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100" y="2922893"/>
            <a:ext cx="3892773" cy="1971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Problem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28225" y="1145115"/>
            <a:ext cx="5808000" cy="3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130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228"/>
              <a:buFont typeface="Montserrat"/>
              <a:buChar char="●"/>
            </a:pPr>
            <a:r>
              <a:rPr lang="pt-P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Enrich the </a:t>
            </a:r>
            <a:r>
              <a:rPr lang="pt-PT" sz="1800">
                <a:solidFill>
                  <a:schemeClr val="dk1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Aveiro Tech City Living Lab</a:t>
            </a:r>
            <a:r>
              <a:rPr lang="pt-PT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(ATCLL) infrastructure in order to improve the lifestyle of citizens and for 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research </a:t>
            </a:r>
            <a:r>
              <a:rPr lang="pt-P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purposes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308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228"/>
              <a:buFont typeface="Montserrat"/>
              <a:buChar char="●"/>
            </a:pPr>
            <a:r>
              <a:rPr lang="pt-PT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Aveiro’s Town Hall proposed a task: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608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0447"/>
              <a:buFont typeface="Montserrat"/>
              <a:buChar char="○"/>
            </a:pPr>
            <a:r>
              <a:rPr lang="pt-PT" sz="169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monitor people in public spaces</a:t>
            </a:r>
            <a:endParaRPr sz="169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608" lvl="1" marL="9144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0447"/>
              <a:buFont typeface="Montserrat"/>
              <a:buChar char="○"/>
            </a:pPr>
            <a:r>
              <a:rPr lang="pt-PT" sz="169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monitor the quantity and frequency of </a:t>
            </a:r>
            <a:r>
              <a:rPr i="1" lang="pt-PT" sz="169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r>
              <a:rPr lang="pt-PT" sz="169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the </a:t>
            </a:r>
            <a:r>
              <a:rPr i="1" lang="pt-PT" sz="169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Ria de Aveiro</a:t>
            </a:r>
            <a:endParaRPr i="1" sz="169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608" lvl="1" marL="91440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70447"/>
              <a:buFont typeface="Montserrat"/>
              <a:buChar char="○"/>
            </a:pPr>
            <a:r>
              <a:rPr lang="pt-PT" sz="169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monitor people in the </a:t>
            </a:r>
            <a:r>
              <a:rPr i="1" lang="pt-PT" sz="169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r>
              <a:rPr lang="pt-PT" sz="169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the </a:t>
            </a:r>
            <a:r>
              <a:rPr i="1" lang="pt-PT" sz="169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Ria de Aveiro</a:t>
            </a:r>
            <a:endParaRPr i="1" sz="169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226" y="1174500"/>
            <a:ext cx="2522551" cy="33003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Front End</a:t>
            </a:r>
            <a:r>
              <a:rPr lang="pt-PT" sz="28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- Results (VII)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1" name="Google Shape;371;p52"/>
          <p:cNvSpPr txBox="1"/>
          <p:nvPr>
            <p:ph idx="1" type="body"/>
          </p:nvPr>
        </p:nvSpPr>
        <p:spPr>
          <a:xfrm>
            <a:off x="300925" y="970375"/>
            <a:ext cx="4009500" cy="3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Language translations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2"/>
          <p:cNvPicPr preferRelativeResize="0"/>
          <p:nvPr/>
        </p:nvPicPr>
        <p:blipFill rotWithShape="1">
          <a:blip r:embed="rId3">
            <a:alphaModFix/>
          </a:blip>
          <a:srcRect b="44252" l="17979" r="0" t="22343"/>
          <a:stretch/>
        </p:blipFill>
        <p:spPr>
          <a:xfrm>
            <a:off x="3470825" y="2637600"/>
            <a:ext cx="5305659" cy="8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62" y="2726300"/>
            <a:ext cx="2112387" cy="14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2"/>
          <p:cNvPicPr preferRelativeResize="0"/>
          <p:nvPr/>
        </p:nvPicPr>
        <p:blipFill rotWithShape="1">
          <a:blip r:embed="rId5">
            <a:alphaModFix/>
          </a:blip>
          <a:srcRect b="55090" l="18334" r="0" t="15373"/>
          <a:stretch/>
        </p:blipFill>
        <p:spPr>
          <a:xfrm>
            <a:off x="3547025" y="3581450"/>
            <a:ext cx="5305648" cy="68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Front End</a:t>
            </a:r>
            <a:r>
              <a:rPr lang="pt-PT" sz="28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PT">
                <a:latin typeface="Raleway"/>
                <a:ea typeface="Raleway"/>
                <a:cs typeface="Raleway"/>
                <a:sym typeface="Raleway"/>
              </a:rPr>
              <a:t>- Results (VIII)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1" name="Google Shape;381;p53"/>
          <p:cNvSpPr txBox="1"/>
          <p:nvPr>
            <p:ph idx="1" type="body"/>
          </p:nvPr>
        </p:nvSpPr>
        <p:spPr>
          <a:xfrm>
            <a:off x="311700" y="954275"/>
            <a:ext cx="8520600" cy="3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Account system to protect </a:t>
            </a:r>
            <a:r>
              <a:rPr i="1"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information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53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324" y="2055025"/>
            <a:ext cx="4603351" cy="28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617875" y="216875"/>
            <a:ext cx="8120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Front End - Results (IX)</a:t>
            </a:r>
            <a:endParaRPr sz="3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54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91" name="Google Shape;391;p54"/>
          <p:cNvPicPr preferRelativeResize="0"/>
          <p:nvPr/>
        </p:nvPicPr>
        <p:blipFill rotWithShape="1">
          <a:blip r:embed="rId3">
            <a:alphaModFix/>
          </a:blip>
          <a:srcRect b="0" l="0" r="0" t="32290"/>
          <a:stretch/>
        </p:blipFill>
        <p:spPr>
          <a:xfrm>
            <a:off x="2641975" y="1346325"/>
            <a:ext cx="6096000" cy="23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 rotWithShape="1">
          <a:blip r:embed="rId4">
            <a:alphaModFix/>
          </a:blip>
          <a:srcRect b="0" l="4388" r="0" t="0"/>
          <a:stretch/>
        </p:blipFill>
        <p:spPr>
          <a:xfrm>
            <a:off x="315875" y="1346313"/>
            <a:ext cx="1872699" cy="26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4"/>
          <p:cNvPicPr preferRelativeResize="0"/>
          <p:nvPr/>
        </p:nvPicPr>
        <p:blipFill rotWithShape="1">
          <a:blip r:embed="rId3">
            <a:alphaModFix/>
          </a:blip>
          <a:srcRect b="68942" l="58629" r="0" t="0"/>
          <a:stretch/>
        </p:blipFill>
        <p:spPr>
          <a:xfrm>
            <a:off x="3109488" y="3498075"/>
            <a:ext cx="2521974" cy="10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 txBox="1"/>
          <p:nvPr/>
        </p:nvSpPr>
        <p:spPr>
          <a:xfrm>
            <a:off x="2714450" y="4563050"/>
            <a:ext cx="46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300"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 Detection using the camera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54"/>
          <p:cNvSpPr txBox="1"/>
          <p:nvPr/>
        </p:nvSpPr>
        <p:spPr>
          <a:xfrm>
            <a:off x="6015550" y="3668150"/>
            <a:ext cx="306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Information obtained by sniffing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 txBox="1"/>
          <p:nvPr>
            <p:ph type="title"/>
          </p:nvPr>
        </p:nvSpPr>
        <p:spPr>
          <a:xfrm>
            <a:off x="666775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Initial goals (I)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5"/>
          <p:cNvSpPr txBox="1"/>
          <p:nvPr>
            <p:ph idx="1" type="body"/>
          </p:nvPr>
        </p:nvSpPr>
        <p:spPr>
          <a:xfrm>
            <a:off x="311700" y="1035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solutions to get values from the sensors</a:t>
            </a:r>
            <a:r>
              <a:rPr lang="pt-PT" sz="1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understand which type of sensors to use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mechanisms to detect people, </a:t>
            </a:r>
            <a:r>
              <a:rPr i="1"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movement, etc.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of different sensors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2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WiFi devices detection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2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Video AI for object detection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Sensor fusion and processing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55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title"/>
          </p:nvPr>
        </p:nvSpPr>
        <p:spPr>
          <a:xfrm>
            <a:off x="666775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Initial goals (II)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311700" y="1121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2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a subscription broker to accumulate past and real time data</a:t>
            </a:r>
            <a:endParaRPr sz="172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2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a web application to show the subscription broker’s data</a:t>
            </a:r>
            <a:endParaRPr sz="172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2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Overall data processing, persistence, analytics and visualization in the web application</a:t>
            </a:r>
            <a:endParaRPr sz="172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2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 team-working skills and learn how to work with new technologies and equipments </a:t>
            </a:r>
            <a:endParaRPr sz="172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2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Documentation writing</a:t>
            </a:r>
            <a:endParaRPr sz="172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56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655650" y="20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Achieved goals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7"/>
          <p:cNvSpPr txBox="1"/>
          <p:nvPr>
            <p:ph idx="1" type="body"/>
          </p:nvPr>
        </p:nvSpPr>
        <p:spPr>
          <a:xfrm>
            <a:off x="311700" y="1152475"/>
            <a:ext cx="85206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initial goals were achieved! 			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7"/>
          <p:cNvSpPr txBox="1"/>
          <p:nvPr>
            <p:ph type="title"/>
          </p:nvPr>
        </p:nvSpPr>
        <p:spPr>
          <a:xfrm>
            <a:off x="717000" y="198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Extra goals achieved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7"/>
          <p:cNvSpPr txBox="1"/>
          <p:nvPr>
            <p:ph idx="1" type="body"/>
          </p:nvPr>
        </p:nvSpPr>
        <p:spPr>
          <a:xfrm>
            <a:off x="311700" y="2717025"/>
            <a:ext cx="8520600" cy="20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of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OBUs (On-Board Units)</a:t>
            </a:r>
            <a:r>
              <a:rPr lang="pt-PT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middle step between the smartphones and the edge devices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OBUs with 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Wi-Fi</a:t>
            </a:r>
            <a:r>
              <a:rPr lang="pt-PT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sniffing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Estimation of the number of people inside a </a:t>
            </a:r>
            <a:r>
              <a:rPr i="1"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detecting how many devices are in proximity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57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7"/>
          <p:cNvSpPr/>
          <p:nvPr/>
        </p:nvSpPr>
        <p:spPr>
          <a:xfrm>
            <a:off x="0" y="2266950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 txBox="1"/>
          <p:nvPr>
            <p:ph type="title"/>
          </p:nvPr>
        </p:nvSpPr>
        <p:spPr>
          <a:xfrm>
            <a:off x="623400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Future Work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5" name="Google Shape;42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 the accuracy of the number of devices detected through Wi-Fi Sniffing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 the detection of </a:t>
            </a:r>
            <a:r>
              <a:rPr i="1"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people and vehicles using the same model and coordinating with the different positions of the camera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 the data acquisition in other smart lamp posts in the city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58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/>
          <p:nvPr/>
        </p:nvSpPr>
        <p:spPr>
          <a:xfrm>
            <a:off x="-150" y="1754850"/>
            <a:ext cx="7271100" cy="228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9"/>
          <p:cNvSpPr txBox="1"/>
          <p:nvPr/>
        </p:nvSpPr>
        <p:spPr>
          <a:xfrm>
            <a:off x="240500" y="482350"/>
            <a:ext cx="7106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500">
                <a:latin typeface="Raleway"/>
                <a:ea typeface="Raleway"/>
                <a:cs typeface="Raleway"/>
                <a:sym typeface="Raleway"/>
              </a:rPr>
              <a:t>Mobility platform in Aveiro Tech City Living Lab Infrastructure</a:t>
            </a:r>
            <a:endParaRPr sz="3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3" name="Google Shape;433;p59"/>
          <p:cNvSpPr txBox="1"/>
          <p:nvPr/>
        </p:nvSpPr>
        <p:spPr>
          <a:xfrm>
            <a:off x="251750" y="3791275"/>
            <a:ext cx="3785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/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Diogo Mendes, 88801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/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Hugo Leal, 93059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/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Luísa Amaral, 93001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/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Maria Cunha, 93089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Pedro Loureiro, 92953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59"/>
          <p:cNvSpPr txBox="1"/>
          <p:nvPr/>
        </p:nvSpPr>
        <p:spPr>
          <a:xfrm>
            <a:off x="251750" y="1884400"/>
            <a:ext cx="330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Milestone 4</a:t>
            </a:r>
            <a:endParaRPr sz="12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5" name="Google Shape;435;p59"/>
          <p:cNvSpPr txBox="1"/>
          <p:nvPr/>
        </p:nvSpPr>
        <p:spPr>
          <a:xfrm>
            <a:off x="7072175" y="4191475"/>
            <a:ext cx="1971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Supervisors: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Dr.</a:t>
            </a:r>
            <a:r>
              <a:rPr baseline="30000" lang="pt-PT" sz="13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 Susana Sargento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latin typeface="Montserrat"/>
                <a:ea typeface="Montserrat"/>
                <a:cs typeface="Montserrat"/>
                <a:sym typeface="Montserrat"/>
              </a:rPr>
              <a:t>Dr. Pedro Rito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ograma de Observação por Pares | Encontro para conhecimento do programa  dia 15 de outubro" id="436" name="Google Shape;436;p59"/>
          <p:cNvPicPr preferRelativeResize="0"/>
          <p:nvPr/>
        </p:nvPicPr>
        <p:blipFill rotWithShape="1">
          <a:blip r:embed="rId3">
            <a:alphaModFix/>
          </a:blip>
          <a:srcRect b="0" l="0" r="64717" t="0"/>
          <a:stretch/>
        </p:blipFill>
        <p:spPr>
          <a:xfrm>
            <a:off x="8518775" y="99050"/>
            <a:ext cx="570925" cy="6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666775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Initial goals (I)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035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solutions to get values from the sensors</a:t>
            </a:r>
            <a:r>
              <a:rPr lang="pt-PT" sz="1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understand which type of sensors to use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mechanisms to detect people, </a:t>
            </a:r>
            <a:r>
              <a:rPr i="1"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movement, etc.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of different sensors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2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WiFi devices detection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2" marL="18288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Video AI for object detection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Sensor fusion and processing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666775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Initial goals (II)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21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2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a subscription broker to accumulate past and real time data</a:t>
            </a:r>
            <a:endParaRPr sz="172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2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 a web application to show the subscription broker’s data</a:t>
            </a:r>
            <a:endParaRPr sz="172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2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Overall data processing, persistence, analytics and visualization in the web application</a:t>
            </a:r>
            <a:endParaRPr sz="172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2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 team-working skills and learn how to work with new technologies and equipments </a:t>
            </a:r>
            <a:endParaRPr sz="172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729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Documentation writing</a:t>
            </a:r>
            <a:endParaRPr sz="172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617875" y="216875"/>
            <a:ext cx="8120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How to?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027825"/>
            <a:ext cx="8520600" cy="3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Collect information regarding the number of people, cars, bicycles and moliceiros in certain areas of the city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of object detection models to count the objects from the live video of cameras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of Wi-Fi sniffing to count the number of devices near the smart lamp post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 of the data in a dashboard so that it may be observed by the public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617875" y="216875"/>
            <a:ext cx="8120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Our resources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14755" r="0" t="0"/>
          <a:stretch/>
        </p:blipFill>
        <p:spPr>
          <a:xfrm>
            <a:off x="2329875" y="1321713"/>
            <a:ext cx="1717826" cy="26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0" l="4388" r="0" t="0"/>
          <a:stretch/>
        </p:blipFill>
        <p:spPr>
          <a:xfrm>
            <a:off x="282175" y="1321713"/>
            <a:ext cx="1872699" cy="26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5">
            <a:alphaModFix/>
          </a:blip>
          <a:srcRect b="10391" l="0" r="0" t="12519"/>
          <a:stretch/>
        </p:blipFill>
        <p:spPr>
          <a:xfrm>
            <a:off x="6383550" y="1347938"/>
            <a:ext cx="2491099" cy="255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6">
            <a:alphaModFix/>
          </a:blip>
          <a:srcRect b="6435" l="0" r="0" t="28362"/>
          <a:stretch/>
        </p:blipFill>
        <p:spPr>
          <a:xfrm>
            <a:off x="4425325" y="2949563"/>
            <a:ext cx="1830550" cy="159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5585375" y="2505962"/>
            <a:ext cx="2007425" cy="395225"/>
          </a:xfrm>
          <a:custGeom>
            <a:rect b="b" l="l" r="r" t="t"/>
            <a:pathLst>
              <a:path extrusionOk="0" h="15809" w="80297">
                <a:moveTo>
                  <a:pt x="0" y="15809"/>
                </a:moveTo>
                <a:cubicBezTo>
                  <a:pt x="2438" y="6042"/>
                  <a:pt x="16095" y="1562"/>
                  <a:pt x="26120" y="652"/>
                </a:cubicBezTo>
                <a:cubicBezTo>
                  <a:pt x="44197" y="-989"/>
                  <a:pt x="63074" y="405"/>
                  <a:pt x="80297" y="6134"/>
                </a:cubicBezTo>
              </a:path>
            </a:pathLst>
          </a:cu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698725" y="21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aleway"/>
                <a:ea typeface="Raleway"/>
                <a:cs typeface="Raleway"/>
                <a:sym typeface="Raleway"/>
              </a:rPr>
              <a:t>Expected Results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9238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Detection mechanisms: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Vision and communication-based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Objects and movement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Aggregated detection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web application to present the results obtained in real-time as well as past results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Detection of people, </a:t>
            </a:r>
            <a:r>
              <a:rPr i="1"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vehicle movements</a:t>
            </a:r>
            <a:endParaRPr sz="16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Analysis of the collected data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Make use of the infrastructure to integrate people and </a:t>
            </a:r>
            <a:r>
              <a:rPr i="1"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moliceiros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PT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Expand the Aveiro Tech City Living Lab project</a:t>
            </a:r>
            <a:endParaRPr sz="1600"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0" y="487475"/>
            <a:ext cx="564600" cy="315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